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Halant Medium" charset="1" panose="00000600000000000000"/>
      <p:regular r:id="rId14"/>
    </p:embeddedFont>
    <p:embeddedFont>
      <p:font typeface="HK Grotesk Bold" charset="1" panose="00000800000000000000"/>
      <p:regular r:id="rId15"/>
    </p:embeddedFont>
    <p:embeddedFont>
      <p:font typeface="HK Grotesk" charset="1" panose="00000500000000000000"/>
      <p:regular r:id="rId16"/>
    </p:embeddedFont>
    <p:embeddedFont>
      <p:font typeface="Assistant" charset="1" panose="000005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5980126"/>
            <a:ext cx="12689026" cy="3278174"/>
            <a:chOff x="0" y="0"/>
            <a:chExt cx="16918701" cy="437089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3126710"/>
              <a:ext cx="11239782" cy="12441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951"/>
                </a:lnSpc>
                <a:spcBef>
                  <a:spcPct val="0"/>
                </a:spcBef>
              </a:pPr>
              <a:r>
                <a:rPr lang="en-US" sz="5679" b="true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Developer Survey 2024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89633"/>
              <a:ext cx="16918701" cy="24285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4535"/>
                </a:lnSpc>
              </a:pPr>
              <a:r>
                <a:rPr lang="en-US" sz="12318" b="true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Stack Overflow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624184">
            <a:off x="9190413" y="-1204481"/>
            <a:ext cx="9054625" cy="8058616"/>
          </a:xfrm>
          <a:custGeom>
            <a:avLst/>
            <a:gdLst/>
            <a:ahLst/>
            <a:cxnLst/>
            <a:rect r="r" b="b" t="t" l="l"/>
            <a:pathLst>
              <a:path h="8058616" w="9054625">
                <a:moveTo>
                  <a:pt x="0" y="0"/>
                </a:moveTo>
                <a:lnTo>
                  <a:pt x="9054625" y="0"/>
                </a:lnTo>
                <a:lnTo>
                  <a:pt x="9054625" y="8058616"/>
                </a:lnTo>
                <a:lnTo>
                  <a:pt x="0" y="8058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017281">
            <a:off x="7304671" y="971407"/>
            <a:ext cx="1811240" cy="1716150"/>
          </a:xfrm>
          <a:custGeom>
            <a:avLst/>
            <a:gdLst/>
            <a:ahLst/>
            <a:cxnLst/>
            <a:rect r="r" b="b" t="t" l="l"/>
            <a:pathLst>
              <a:path h="1716150" w="1811240">
                <a:moveTo>
                  <a:pt x="0" y="0"/>
                </a:moveTo>
                <a:lnTo>
                  <a:pt x="1811240" y="0"/>
                </a:lnTo>
                <a:lnTo>
                  <a:pt x="1811240" y="1716150"/>
                </a:lnTo>
                <a:lnTo>
                  <a:pt x="0" y="17161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567437">
            <a:off x="16126494" y="6825098"/>
            <a:ext cx="3789612" cy="3623816"/>
          </a:xfrm>
          <a:custGeom>
            <a:avLst/>
            <a:gdLst/>
            <a:ahLst/>
            <a:cxnLst/>
            <a:rect r="r" b="b" t="t" l="l"/>
            <a:pathLst>
              <a:path h="3623816" w="3789612">
                <a:moveTo>
                  <a:pt x="0" y="0"/>
                </a:moveTo>
                <a:lnTo>
                  <a:pt x="3789612" y="0"/>
                </a:lnTo>
                <a:lnTo>
                  <a:pt x="3789612" y="3623816"/>
                </a:lnTo>
                <a:lnTo>
                  <a:pt x="0" y="36238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976325" y="9201150"/>
            <a:ext cx="2621979" cy="480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6"/>
              </a:lnSpc>
              <a:spcBef>
                <a:spcPct val="0"/>
              </a:spcBef>
            </a:pPr>
            <a:r>
              <a:rPr lang="en-US" b="true" sz="2818">
                <a:solidFill>
                  <a:srgbClr val="A6A6A6"/>
                </a:solidFill>
                <a:latin typeface="Halant Medium"/>
                <a:ea typeface="Halant Medium"/>
                <a:cs typeface="Halant Medium"/>
                <a:sym typeface="Halant Medium"/>
              </a:rPr>
              <a:t>Daniel Peña Cruz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494633">
            <a:off x="99673" y="6535408"/>
            <a:ext cx="3191852" cy="3024279"/>
          </a:xfrm>
          <a:custGeom>
            <a:avLst/>
            <a:gdLst/>
            <a:ahLst/>
            <a:cxnLst/>
            <a:rect r="r" b="b" t="t" l="l"/>
            <a:pathLst>
              <a:path h="3024279" w="3191852">
                <a:moveTo>
                  <a:pt x="0" y="0"/>
                </a:moveTo>
                <a:lnTo>
                  <a:pt x="3191852" y="0"/>
                </a:lnTo>
                <a:lnTo>
                  <a:pt x="3191852" y="3024279"/>
                </a:lnTo>
                <a:lnTo>
                  <a:pt x="0" y="30242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792721" y="-431471"/>
            <a:ext cx="5225712" cy="4650884"/>
          </a:xfrm>
          <a:custGeom>
            <a:avLst/>
            <a:gdLst/>
            <a:ahLst/>
            <a:cxnLst/>
            <a:rect r="r" b="b" t="t" l="l"/>
            <a:pathLst>
              <a:path h="4650884" w="5225712">
                <a:moveTo>
                  <a:pt x="0" y="0"/>
                </a:moveTo>
                <a:lnTo>
                  <a:pt x="5225712" y="0"/>
                </a:lnTo>
                <a:lnTo>
                  <a:pt x="5225712" y="4650883"/>
                </a:lnTo>
                <a:lnTo>
                  <a:pt x="0" y="46508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96464">
            <a:off x="1424495" y="1727509"/>
            <a:ext cx="7618801" cy="7285478"/>
          </a:xfrm>
          <a:custGeom>
            <a:avLst/>
            <a:gdLst/>
            <a:ahLst/>
            <a:cxnLst/>
            <a:rect r="r" b="b" t="t" l="l"/>
            <a:pathLst>
              <a:path h="7285478" w="7618801">
                <a:moveTo>
                  <a:pt x="0" y="0"/>
                </a:moveTo>
                <a:lnTo>
                  <a:pt x="7618801" y="0"/>
                </a:lnTo>
                <a:lnTo>
                  <a:pt x="7618801" y="7285479"/>
                </a:lnTo>
                <a:lnTo>
                  <a:pt x="0" y="72854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942594" y="2172034"/>
            <a:ext cx="4980025" cy="4980025"/>
          </a:xfrm>
          <a:custGeom>
            <a:avLst/>
            <a:gdLst/>
            <a:ahLst/>
            <a:cxnLst/>
            <a:rect r="r" b="b" t="t" l="l"/>
            <a:pathLst>
              <a:path h="4980025" w="4980025">
                <a:moveTo>
                  <a:pt x="0" y="0"/>
                </a:moveTo>
                <a:lnTo>
                  <a:pt x="4980025" y="0"/>
                </a:lnTo>
                <a:lnTo>
                  <a:pt x="4980025" y="4980024"/>
                </a:lnTo>
                <a:lnTo>
                  <a:pt x="0" y="49800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29815" y="962025"/>
            <a:ext cx="7029485" cy="2353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324"/>
              </a:lnSpc>
            </a:pPr>
            <a:r>
              <a:rPr lang="en-US" sz="7285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¿Qué es </a:t>
            </a:r>
          </a:p>
          <a:p>
            <a:pPr algn="r">
              <a:lnSpc>
                <a:spcPts val="9324"/>
              </a:lnSpc>
            </a:pPr>
            <a:r>
              <a:rPr lang="en-US" sz="7285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Stack Overflow?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73532" y="3483663"/>
            <a:ext cx="7785768" cy="366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Es una comunidad de desarrolladores, de preguntas y respuestas sobre programación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46123" y="1355511"/>
            <a:ext cx="7995755" cy="7575978"/>
          </a:xfrm>
          <a:custGeom>
            <a:avLst/>
            <a:gdLst/>
            <a:ahLst/>
            <a:cxnLst/>
            <a:rect r="r" b="b" t="t" l="l"/>
            <a:pathLst>
              <a:path h="7575978" w="7995755">
                <a:moveTo>
                  <a:pt x="0" y="0"/>
                </a:moveTo>
                <a:lnTo>
                  <a:pt x="7995754" y="0"/>
                </a:lnTo>
                <a:lnTo>
                  <a:pt x="7995754" y="7575978"/>
                </a:lnTo>
                <a:lnTo>
                  <a:pt x="0" y="757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033790">
            <a:off x="-3142758" y="5113384"/>
            <a:ext cx="7336933" cy="6529870"/>
          </a:xfrm>
          <a:custGeom>
            <a:avLst/>
            <a:gdLst/>
            <a:ahLst/>
            <a:cxnLst/>
            <a:rect r="r" b="b" t="t" l="l"/>
            <a:pathLst>
              <a:path h="6529870" w="7336933">
                <a:moveTo>
                  <a:pt x="0" y="0"/>
                </a:moveTo>
                <a:lnTo>
                  <a:pt x="7336932" y="0"/>
                </a:lnTo>
                <a:lnTo>
                  <a:pt x="7336932" y="6529871"/>
                </a:lnTo>
                <a:lnTo>
                  <a:pt x="0" y="6529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139487" y="4166156"/>
            <a:ext cx="12009026" cy="1964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4"/>
              </a:lnSpc>
            </a:pPr>
            <a:r>
              <a:rPr lang="en-US" sz="6698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65,437 devs contestaron el Developer Survey 2024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447366">
            <a:off x="12955621" y="-916530"/>
            <a:ext cx="4068454" cy="3890459"/>
          </a:xfrm>
          <a:custGeom>
            <a:avLst/>
            <a:gdLst/>
            <a:ahLst/>
            <a:cxnLst/>
            <a:rect r="r" b="b" t="t" l="l"/>
            <a:pathLst>
              <a:path h="3890459" w="4068454">
                <a:moveTo>
                  <a:pt x="0" y="0"/>
                </a:moveTo>
                <a:lnTo>
                  <a:pt x="4068454" y="0"/>
                </a:lnTo>
                <a:lnTo>
                  <a:pt x="4068454" y="3890460"/>
                </a:lnTo>
                <a:lnTo>
                  <a:pt x="0" y="38904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447366">
            <a:off x="17494525" y="9179016"/>
            <a:ext cx="4068454" cy="3890459"/>
          </a:xfrm>
          <a:custGeom>
            <a:avLst/>
            <a:gdLst/>
            <a:ahLst/>
            <a:cxnLst/>
            <a:rect r="r" b="b" t="t" l="l"/>
            <a:pathLst>
              <a:path h="3890459" w="4068454">
                <a:moveTo>
                  <a:pt x="0" y="0"/>
                </a:moveTo>
                <a:lnTo>
                  <a:pt x="4068454" y="0"/>
                </a:lnTo>
                <a:lnTo>
                  <a:pt x="4068454" y="3890459"/>
                </a:lnTo>
                <a:lnTo>
                  <a:pt x="0" y="38904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657600" y="1814739"/>
            <a:ext cx="7726964" cy="1356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9"/>
              </a:lnSpc>
            </a:pPr>
            <a:r>
              <a:rPr lang="en-US" sz="9000" b="true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Educación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10094169">
            <a:off x="-2768217" y="5870308"/>
            <a:ext cx="6176663" cy="5906434"/>
          </a:xfrm>
          <a:custGeom>
            <a:avLst/>
            <a:gdLst/>
            <a:ahLst/>
            <a:cxnLst/>
            <a:rect r="r" b="b" t="t" l="l"/>
            <a:pathLst>
              <a:path h="5906434" w="6176663">
                <a:moveTo>
                  <a:pt x="0" y="0"/>
                </a:moveTo>
                <a:lnTo>
                  <a:pt x="6176663" y="0"/>
                </a:lnTo>
                <a:lnTo>
                  <a:pt x="6176663" y="5906433"/>
                </a:lnTo>
                <a:lnTo>
                  <a:pt x="0" y="5906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733800" y="4024091"/>
            <a:ext cx="3787282" cy="3809053"/>
            <a:chOff x="0" y="0"/>
            <a:chExt cx="5049709" cy="507873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47625"/>
              <a:ext cx="5049709" cy="1853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582"/>
                </a:lnSpc>
              </a:pPr>
              <a:r>
                <a:rPr lang="en-US" sz="4294" b="true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Licenciatura</a:t>
              </a:r>
            </a:p>
            <a:p>
              <a:pPr algn="l">
                <a:lnSpc>
                  <a:spcPts val="5582"/>
                </a:lnSpc>
              </a:pPr>
              <a:r>
                <a:rPr lang="en-US" sz="4294" b="true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41%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180058"/>
              <a:ext cx="5049709" cy="29455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98"/>
                </a:lnSpc>
                <a:spcBef>
                  <a:spcPct val="0"/>
                </a:spcBef>
              </a:pPr>
              <a:r>
                <a:rPr lang="en-US" sz="3213" spc="-32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La mayoría de los desarrolladores tienen una licenciatura o ingeniería afín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602909" y="4024091"/>
            <a:ext cx="3787282" cy="2671386"/>
            <a:chOff x="0" y="0"/>
            <a:chExt cx="5049709" cy="3561848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47625"/>
              <a:ext cx="5049709" cy="1853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582"/>
                </a:lnSpc>
              </a:pPr>
              <a:r>
                <a:rPr lang="en-US" sz="4294" b="true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Maestría</a:t>
              </a:r>
            </a:p>
            <a:p>
              <a:pPr algn="l" marL="0" indent="0" lvl="0">
                <a:lnSpc>
                  <a:spcPts val="5582"/>
                </a:lnSpc>
                <a:spcBef>
                  <a:spcPct val="0"/>
                </a:spcBef>
              </a:pPr>
              <a:r>
                <a:rPr lang="en-US" b="true" sz="4294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26%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180058"/>
              <a:ext cx="5049709" cy="14473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79"/>
                </a:lnSpc>
                <a:spcBef>
                  <a:spcPct val="0"/>
                </a:spcBef>
              </a:pPr>
              <a:r>
                <a:rPr lang="en-US" sz="3199" spc="-31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un cuarto de los  tienen una maestría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210039" y="3361018"/>
            <a:ext cx="3787282" cy="5630781"/>
            <a:chOff x="0" y="0"/>
            <a:chExt cx="5049709" cy="750770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47625"/>
              <a:ext cx="5049709" cy="27927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582"/>
                </a:lnSpc>
              </a:pPr>
              <a:r>
                <a:rPr lang="en-US" sz="4294" b="true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Estudios en universidad</a:t>
              </a:r>
            </a:p>
            <a:p>
              <a:pPr algn="l" marL="0" indent="0" lvl="0">
                <a:lnSpc>
                  <a:spcPts val="5582"/>
                </a:lnSpc>
                <a:spcBef>
                  <a:spcPct val="0"/>
                </a:spcBef>
              </a:pPr>
              <a:r>
                <a:rPr lang="en-US" b="true" sz="4294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12%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3119349"/>
              <a:ext cx="5049709" cy="44445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79"/>
                </a:lnSpc>
                <a:spcBef>
                  <a:spcPct val="0"/>
                </a:spcBef>
              </a:pPr>
              <a:r>
                <a:rPr lang="en-US" sz="3199" spc="-31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Un 12% de los desarrolladores tienen estudios en una universidad o similares, sin tener grado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9440951">
            <a:off x="-957979" y="335262"/>
            <a:ext cx="2207918" cy="2092002"/>
          </a:xfrm>
          <a:custGeom>
            <a:avLst/>
            <a:gdLst/>
            <a:ahLst/>
            <a:cxnLst/>
            <a:rect r="r" b="b" t="t" l="l"/>
            <a:pathLst>
              <a:path h="2092002" w="2207918">
                <a:moveTo>
                  <a:pt x="0" y="0"/>
                </a:moveTo>
                <a:lnTo>
                  <a:pt x="2207919" y="0"/>
                </a:lnTo>
                <a:lnTo>
                  <a:pt x="2207919" y="2092002"/>
                </a:lnTo>
                <a:lnTo>
                  <a:pt x="0" y="2092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494633">
            <a:off x="-2022061" y="8242530"/>
            <a:ext cx="4315504" cy="4088940"/>
          </a:xfrm>
          <a:custGeom>
            <a:avLst/>
            <a:gdLst/>
            <a:ahLst/>
            <a:cxnLst/>
            <a:rect r="r" b="b" t="t" l="l"/>
            <a:pathLst>
              <a:path h="4088940" w="4315504">
                <a:moveTo>
                  <a:pt x="0" y="0"/>
                </a:moveTo>
                <a:lnTo>
                  <a:pt x="4315504" y="0"/>
                </a:lnTo>
                <a:lnTo>
                  <a:pt x="4315504" y="4088940"/>
                </a:lnTo>
                <a:lnTo>
                  <a:pt x="0" y="4088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89718" y="2183255"/>
            <a:ext cx="12908564" cy="1356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19"/>
              </a:lnSpc>
            </a:pPr>
            <a:r>
              <a:rPr lang="en-US" sz="9000" b="true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Aprender a Programar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200935" y="4570315"/>
            <a:ext cx="3818865" cy="3730926"/>
            <a:chOff x="0" y="0"/>
            <a:chExt cx="5091820" cy="497456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8575"/>
              <a:ext cx="5091820" cy="165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51"/>
                </a:lnSpc>
              </a:pPr>
              <a:r>
                <a:rPr lang="en-US" sz="3962" b="true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Internet</a:t>
              </a:r>
            </a:p>
            <a:p>
              <a:pPr algn="ctr">
                <a:lnSpc>
                  <a:spcPts val="5151"/>
                </a:lnSpc>
              </a:pPr>
              <a:r>
                <a:rPr lang="en-US" sz="3962" b="true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82%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73700"/>
              <a:ext cx="5091820" cy="29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-32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La gran mayoría de los programadores aprendieron con recursos de internet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234568" y="4570315"/>
            <a:ext cx="3818865" cy="3825117"/>
            <a:chOff x="0" y="0"/>
            <a:chExt cx="5091820" cy="510015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28575"/>
              <a:ext cx="5091820" cy="17674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75"/>
                </a:lnSpc>
              </a:pPr>
              <a:r>
                <a:rPr lang="en-US" sz="4135" b="true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Libros</a:t>
              </a:r>
            </a:p>
            <a:p>
              <a:pPr algn="ctr" marL="0" indent="0" lvl="0">
                <a:lnSpc>
                  <a:spcPts val="5375"/>
                </a:lnSpc>
                <a:spcBef>
                  <a:spcPct val="0"/>
                </a:spcBef>
              </a:pPr>
              <a:r>
                <a:rPr lang="en-US" b="true" sz="4135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50%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097041"/>
              <a:ext cx="5091820" cy="29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-32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La mitad de todos los programadores utilizaron libros sobre programación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268200" y="4570315"/>
            <a:ext cx="3818865" cy="3186456"/>
            <a:chOff x="0" y="0"/>
            <a:chExt cx="5091820" cy="4248608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28575"/>
              <a:ext cx="5091820" cy="17674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75"/>
                </a:lnSpc>
              </a:pPr>
              <a:r>
                <a:rPr lang="en-US" sz="4135" b="true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Escuela</a:t>
              </a:r>
            </a:p>
            <a:p>
              <a:pPr algn="ctr" marL="0" indent="0" lvl="0">
                <a:lnSpc>
                  <a:spcPts val="5375"/>
                </a:lnSpc>
                <a:spcBef>
                  <a:spcPct val="0"/>
                </a:spcBef>
              </a:pPr>
              <a:r>
                <a:rPr lang="en-US" b="true" sz="4135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49%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097041"/>
              <a:ext cx="5091820" cy="21966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-32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La mitad también aprendió en escuela y/o universidad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313119">
            <a:off x="15158388" y="-1579634"/>
            <a:ext cx="5214256" cy="4986132"/>
          </a:xfrm>
          <a:custGeom>
            <a:avLst/>
            <a:gdLst/>
            <a:ahLst/>
            <a:cxnLst/>
            <a:rect r="r" b="b" t="t" l="l"/>
            <a:pathLst>
              <a:path h="4986132" w="5214256">
                <a:moveTo>
                  <a:pt x="0" y="0"/>
                </a:moveTo>
                <a:lnTo>
                  <a:pt x="5214256" y="0"/>
                </a:lnTo>
                <a:lnTo>
                  <a:pt x="5214256" y="4986132"/>
                </a:lnTo>
                <a:lnTo>
                  <a:pt x="0" y="49861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846566" y="7171898"/>
            <a:ext cx="2729129" cy="2585849"/>
          </a:xfrm>
          <a:custGeom>
            <a:avLst/>
            <a:gdLst/>
            <a:ahLst/>
            <a:cxnLst/>
            <a:rect r="r" b="b" t="t" l="l"/>
            <a:pathLst>
              <a:path h="2585849" w="2729129">
                <a:moveTo>
                  <a:pt x="0" y="0"/>
                </a:moveTo>
                <a:lnTo>
                  <a:pt x="2729129" y="0"/>
                </a:lnTo>
                <a:lnTo>
                  <a:pt x="2729129" y="2585849"/>
                </a:lnTo>
                <a:lnTo>
                  <a:pt x="0" y="25858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185645">
            <a:off x="-1849436" y="37878"/>
            <a:ext cx="10289190" cy="9157379"/>
          </a:xfrm>
          <a:custGeom>
            <a:avLst/>
            <a:gdLst/>
            <a:ahLst/>
            <a:cxnLst/>
            <a:rect r="r" b="b" t="t" l="l"/>
            <a:pathLst>
              <a:path h="9157379" w="10289190">
                <a:moveTo>
                  <a:pt x="0" y="0"/>
                </a:moveTo>
                <a:lnTo>
                  <a:pt x="10289190" y="0"/>
                </a:lnTo>
                <a:lnTo>
                  <a:pt x="10289190" y="9157379"/>
                </a:lnTo>
                <a:lnTo>
                  <a:pt x="0" y="91573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93582" y="1463417"/>
            <a:ext cx="9188385" cy="2996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039"/>
              </a:lnSpc>
            </a:pPr>
            <a:r>
              <a:rPr lang="en-US" sz="10202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Los puestos más ocupados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447366">
            <a:off x="7083089" y="303005"/>
            <a:ext cx="1517793" cy="1451390"/>
          </a:xfrm>
          <a:custGeom>
            <a:avLst/>
            <a:gdLst/>
            <a:ahLst/>
            <a:cxnLst/>
            <a:rect r="r" b="b" t="t" l="l"/>
            <a:pathLst>
              <a:path h="1451390" w="1517793">
                <a:moveTo>
                  <a:pt x="0" y="0"/>
                </a:moveTo>
                <a:lnTo>
                  <a:pt x="1517794" y="0"/>
                </a:lnTo>
                <a:lnTo>
                  <a:pt x="1517794" y="1451390"/>
                </a:lnTo>
                <a:lnTo>
                  <a:pt x="0" y="14513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002351" y="1387217"/>
            <a:ext cx="4530710" cy="3072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0682" indent="-380341" lvl="1">
              <a:lnSpc>
                <a:spcPts val="4932"/>
              </a:lnSpc>
              <a:buFont typeface="Arial"/>
              <a:buChar char="•"/>
            </a:pPr>
            <a:r>
              <a:rPr lang="en-US" sz="3523" spc="-35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Full stack - 30%</a:t>
            </a:r>
          </a:p>
          <a:p>
            <a:pPr algn="l">
              <a:lnSpc>
                <a:spcPts val="4932"/>
              </a:lnSpc>
            </a:pPr>
          </a:p>
          <a:p>
            <a:pPr algn="l" marL="760682" indent="-380341" lvl="1">
              <a:lnSpc>
                <a:spcPts val="4932"/>
              </a:lnSpc>
              <a:buFont typeface="Arial"/>
              <a:buChar char="•"/>
            </a:pPr>
            <a:r>
              <a:rPr lang="en-US" sz="3523" spc="-35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Back End - 16.7%</a:t>
            </a:r>
          </a:p>
          <a:p>
            <a:pPr algn="l">
              <a:lnSpc>
                <a:spcPts val="4932"/>
              </a:lnSpc>
            </a:pPr>
          </a:p>
          <a:p>
            <a:pPr algn="l" marL="760682" indent="-380341" lvl="1">
              <a:lnSpc>
                <a:spcPts val="4932"/>
              </a:lnSpc>
              <a:spcBef>
                <a:spcPct val="0"/>
              </a:spcBef>
              <a:buFont typeface="Arial"/>
              <a:buChar char="•"/>
            </a:pPr>
            <a:r>
              <a:rPr lang="en-US" sz="3523" spc="-35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Estudiante  - 8.6%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44676" y="5783548"/>
            <a:ext cx="9188385" cy="2891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331"/>
              </a:lnSpc>
            </a:pPr>
            <a:r>
              <a:rPr lang="en-US" sz="9602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Los puestos menos ocupados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93582" y="5602156"/>
            <a:ext cx="4530710" cy="3072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0682" indent="-380341" lvl="1">
              <a:lnSpc>
                <a:spcPts val="4932"/>
              </a:lnSpc>
              <a:buFont typeface="Arial"/>
              <a:buChar char="•"/>
            </a:pPr>
            <a:r>
              <a:rPr lang="en-US" sz="3523" spc="-35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DB admin</a:t>
            </a:r>
          </a:p>
          <a:p>
            <a:pPr algn="l">
              <a:lnSpc>
                <a:spcPts val="4932"/>
              </a:lnSpc>
            </a:pPr>
          </a:p>
          <a:p>
            <a:pPr algn="l" marL="760682" indent="-380341" lvl="1">
              <a:lnSpc>
                <a:spcPts val="4932"/>
              </a:lnSpc>
              <a:buFont typeface="Arial"/>
              <a:buChar char="•"/>
            </a:pPr>
            <a:r>
              <a:rPr lang="en-US" sz="3523" spc="-35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Dev Advocate</a:t>
            </a:r>
          </a:p>
          <a:p>
            <a:pPr algn="l">
              <a:lnSpc>
                <a:spcPts val="4932"/>
              </a:lnSpc>
            </a:pPr>
          </a:p>
          <a:p>
            <a:pPr algn="l" marL="760682" indent="-380341" lvl="1">
              <a:lnSpc>
                <a:spcPts val="4932"/>
              </a:lnSpc>
              <a:spcBef>
                <a:spcPct val="0"/>
              </a:spcBef>
              <a:buFont typeface="Arial"/>
              <a:buChar char="•"/>
            </a:pPr>
            <a:r>
              <a:rPr lang="en-US" sz="3523" spc="-35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Mercadotecnia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93321" y="-36259"/>
            <a:ext cx="12286839" cy="10359518"/>
          </a:xfrm>
          <a:custGeom>
            <a:avLst/>
            <a:gdLst/>
            <a:ahLst/>
            <a:cxnLst/>
            <a:rect r="r" b="b" t="t" l="l"/>
            <a:pathLst>
              <a:path h="10359518" w="12286839">
                <a:moveTo>
                  <a:pt x="0" y="0"/>
                </a:moveTo>
                <a:lnTo>
                  <a:pt x="12286839" y="0"/>
                </a:lnTo>
                <a:lnTo>
                  <a:pt x="12286839" y="10359518"/>
                </a:lnTo>
                <a:lnTo>
                  <a:pt x="0" y="103595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33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290207" y="-3480436"/>
            <a:ext cx="7995755" cy="7575978"/>
          </a:xfrm>
          <a:custGeom>
            <a:avLst/>
            <a:gdLst/>
            <a:ahLst/>
            <a:cxnLst/>
            <a:rect r="r" b="b" t="t" l="l"/>
            <a:pathLst>
              <a:path h="7575978" w="7995755">
                <a:moveTo>
                  <a:pt x="0" y="0"/>
                </a:moveTo>
                <a:lnTo>
                  <a:pt x="7995755" y="0"/>
                </a:lnTo>
                <a:lnTo>
                  <a:pt x="7995755" y="7575978"/>
                </a:lnTo>
                <a:lnTo>
                  <a:pt x="0" y="75759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464842" y="3956927"/>
            <a:ext cx="8115300" cy="1056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true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México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464842" y="4937038"/>
            <a:ext cx="8115300" cy="1402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3"/>
              </a:lnSpc>
              <a:spcBef>
                <a:spcPct val="0"/>
              </a:spcBef>
            </a:pPr>
            <a:r>
              <a:rPr lang="en-US" sz="4031" spc="-4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Representa el 0.7% de los programadores encuestados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9440951">
            <a:off x="7448085" y="8698546"/>
            <a:ext cx="2207918" cy="2092002"/>
          </a:xfrm>
          <a:custGeom>
            <a:avLst/>
            <a:gdLst/>
            <a:ahLst/>
            <a:cxnLst/>
            <a:rect r="r" b="b" t="t" l="l"/>
            <a:pathLst>
              <a:path h="2092002" w="2207918">
                <a:moveTo>
                  <a:pt x="0" y="0"/>
                </a:moveTo>
                <a:lnTo>
                  <a:pt x="2207918" y="0"/>
                </a:lnTo>
                <a:lnTo>
                  <a:pt x="2207918" y="2092003"/>
                </a:lnTo>
                <a:lnTo>
                  <a:pt x="0" y="20920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522492" y="6932858"/>
            <a:ext cx="5225712" cy="4650884"/>
          </a:xfrm>
          <a:custGeom>
            <a:avLst/>
            <a:gdLst/>
            <a:ahLst/>
            <a:cxnLst/>
            <a:rect r="r" b="b" t="t" l="l"/>
            <a:pathLst>
              <a:path h="4650884" w="5225712">
                <a:moveTo>
                  <a:pt x="0" y="0"/>
                </a:moveTo>
                <a:lnTo>
                  <a:pt x="5225712" y="0"/>
                </a:lnTo>
                <a:lnTo>
                  <a:pt x="5225712" y="4650884"/>
                </a:lnTo>
                <a:lnTo>
                  <a:pt x="0" y="46508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46123" y="1355511"/>
            <a:ext cx="7995755" cy="7575978"/>
          </a:xfrm>
          <a:custGeom>
            <a:avLst/>
            <a:gdLst/>
            <a:ahLst/>
            <a:cxnLst/>
            <a:rect r="r" b="b" t="t" l="l"/>
            <a:pathLst>
              <a:path h="7575978" w="7995755">
                <a:moveTo>
                  <a:pt x="0" y="0"/>
                </a:moveTo>
                <a:lnTo>
                  <a:pt x="7995754" y="0"/>
                </a:lnTo>
                <a:lnTo>
                  <a:pt x="7995754" y="7575978"/>
                </a:lnTo>
                <a:lnTo>
                  <a:pt x="0" y="757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033790">
            <a:off x="-3142758" y="5113384"/>
            <a:ext cx="7336933" cy="6529870"/>
          </a:xfrm>
          <a:custGeom>
            <a:avLst/>
            <a:gdLst/>
            <a:ahLst/>
            <a:cxnLst/>
            <a:rect r="r" b="b" t="t" l="l"/>
            <a:pathLst>
              <a:path h="6529870" w="7336933">
                <a:moveTo>
                  <a:pt x="0" y="0"/>
                </a:moveTo>
                <a:lnTo>
                  <a:pt x="7336932" y="0"/>
                </a:lnTo>
                <a:lnTo>
                  <a:pt x="7336932" y="6529871"/>
                </a:lnTo>
                <a:lnTo>
                  <a:pt x="0" y="6529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861293" y="3702558"/>
            <a:ext cx="10565414" cy="2891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28"/>
              </a:lnSpc>
            </a:pPr>
            <a:r>
              <a:rPr lang="en-US" sz="9600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Conclusión personal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447366">
            <a:off x="12955621" y="-916530"/>
            <a:ext cx="4068454" cy="3890459"/>
          </a:xfrm>
          <a:custGeom>
            <a:avLst/>
            <a:gdLst/>
            <a:ahLst/>
            <a:cxnLst/>
            <a:rect r="r" b="b" t="t" l="l"/>
            <a:pathLst>
              <a:path h="3890459" w="4068454">
                <a:moveTo>
                  <a:pt x="0" y="0"/>
                </a:moveTo>
                <a:lnTo>
                  <a:pt x="4068454" y="0"/>
                </a:lnTo>
                <a:lnTo>
                  <a:pt x="4068454" y="3890460"/>
                </a:lnTo>
                <a:lnTo>
                  <a:pt x="0" y="38904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447366">
            <a:off x="17494525" y="9179016"/>
            <a:ext cx="4068454" cy="3890459"/>
          </a:xfrm>
          <a:custGeom>
            <a:avLst/>
            <a:gdLst/>
            <a:ahLst/>
            <a:cxnLst/>
            <a:rect r="r" b="b" t="t" l="l"/>
            <a:pathLst>
              <a:path h="3890459" w="4068454">
                <a:moveTo>
                  <a:pt x="0" y="0"/>
                </a:moveTo>
                <a:lnTo>
                  <a:pt x="4068454" y="0"/>
                </a:lnTo>
                <a:lnTo>
                  <a:pt x="4068454" y="3890459"/>
                </a:lnTo>
                <a:lnTo>
                  <a:pt x="0" y="38904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DAGO0RL8yWM</dc:identifier>
  <dcterms:modified xsi:type="dcterms:W3CDTF">2011-08-01T06:04:30Z</dcterms:modified>
  <cp:revision>1</cp:revision>
  <dc:title>Stack Overflow</dc:title>
</cp:coreProperties>
</file>

<file path=docProps/thumbnail.jpeg>
</file>